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7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3" r:id="rId10"/>
    <p:sldId id="264" r:id="rId11"/>
    <p:sldId id="265" r:id="rId12"/>
    <p:sldId id="266" r:id="rId13"/>
    <p:sldId id="267" r:id="rId14"/>
    <p:sldId id="268" r:id="rId15"/>
    <p:sldId id="272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7" charset="0"/>
        <a:ea typeface="ＭＳ Ｐゴシック" pitchFamily="-107" charset="-128"/>
        <a:cs typeface="ＭＳ Ｐゴシック" pitchFamily="-107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7" charset="0"/>
        <a:ea typeface="ＭＳ Ｐゴシック" pitchFamily="-107" charset="-128"/>
        <a:cs typeface="ＭＳ Ｐゴシック" pitchFamily="-107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7" charset="0"/>
        <a:ea typeface="ＭＳ Ｐゴシック" pitchFamily="-107" charset="-128"/>
        <a:cs typeface="ＭＳ Ｐゴシック" pitchFamily="-107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7" charset="0"/>
        <a:ea typeface="ＭＳ Ｐゴシック" pitchFamily="-107" charset="-128"/>
        <a:cs typeface="ＭＳ Ｐゴシック" pitchFamily="-107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7" charset="0"/>
        <a:ea typeface="ＭＳ Ｐゴシック" pitchFamily="-107" charset="-128"/>
        <a:cs typeface="ＭＳ Ｐゴシック" pitchFamily="-107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07" charset="0"/>
        <a:ea typeface="ＭＳ Ｐゴシック" pitchFamily="-107" charset="-128"/>
        <a:cs typeface="ＭＳ Ｐゴシック" pitchFamily="-107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07" charset="0"/>
        <a:ea typeface="ＭＳ Ｐゴシック" pitchFamily="-107" charset="-128"/>
        <a:cs typeface="ＭＳ Ｐゴシック" pitchFamily="-107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07" charset="0"/>
        <a:ea typeface="ＭＳ Ｐゴシック" pitchFamily="-107" charset="-128"/>
        <a:cs typeface="ＭＳ Ｐゴシック" pitchFamily="-107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07" charset="0"/>
        <a:ea typeface="ＭＳ Ｐゴシック" pitchFamily="-107" charset="-128"/>
        <a:cs typeface="ＭＳ Ｐゴシック" pitchFamily="-107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Objects="1">
      <p:cViewPr varScale="1">
        <p:scale>
          <a:sx n="78" d="100"/>
          <a:sy n="78" d="100"/>
        </p:scale>
        <p:origin x="-121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7094"/>
            <a:ext cx="7772400" cy="1470025"/>
          </a:xfrm>
        </p:spPr>
        <p:txBody>
          <a:bodyPr anchor="b" anchorCtr="0"/>
          <a:lstStyle>
            <a:lvl1pPr>
              <a:defRPr sz="54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3810000"/>
            <a:ext cx="7770812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BC1740-ED4D-E14B-9A39-26682B8748A7}" type="datetime1">
              <a:rPr lang="en-US" smtClean="0"/>
              <a:pPr>
                <a:defRPr/>
              </a:pPr>
              <a:t>11/23/16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7" name="Picture 6" descr="Cover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025" y="3048000"/>
            <a:ext cx="1123950" cy="77152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38282"/>
            <a:ext cx="7770813" cy="1048870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457200"/>
            <a:ext cx="4572000" cy="3173506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181600"/>
            <a:ext cx="7770813" cy="6858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68397A-BDCD-4349-8C94-03ADA67FE0F6}" type="datetime1">
              <a:rPr lang="en-US" smtClean="0"/>
              <a:pPr>
                <a:defRPr/>
              </a:pPr>
              <a:t>11/23/16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2E27E0-0504-4B41-8D78-EF4A9F24BFB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4890247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27F7AD-C017-7A4E-958C-E4A5AAC0544B}" type="datetime1">
              <a:rPr lang="en-US" smtClean="0"/>
              <a:pPr>
                <a:defRPr/>
              </a:pPr>
              <a:t>11/23/16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9B2839-F50E-BB40-B584-3CEAF8F2CC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7882"/>
            <a:ext cx="1524000" cy="53250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7882"/>
            <a:ext cx="5889812" cy="53250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741B69-2836-4E4A-B3F4-356D23116F2D}" type="datetime1">
              <a:rPr lang="en-US" smtClean="0"/>
              <a:pPr>
                <a:defRPr/>
              </a:pPr>
              <a:t>11/23/16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6D83C-BC39-524E-93C3-EEE9F2AFC2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052928" y="3115195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75210D-4C60-AA46-8C57-5C90E3DD3C3A}" type="datetime1">
              <a:rPr lang="en-US" smtClean="0"/>
              <a:pPr>
                <a:defRPr/>
              </a:pPr>
              <a:t>11/23/16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A5474E-2DE6-234A-9320-20C5B6D68E4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26440"/>
            <a:ext cx="7770813" cy="1472184"/>
          </a:xfrm>
        </p:spPr>
        <p:txBody>
          <a:bodyPr anchor="b" anchorCtr="0"/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13048"/>
            <a:ext cx="7770813" cy="1755648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C39E5-0C0E-4107-B90D-3D2C95AA33ED}" type="datetime1">
              <a:rPr lang="en-US"/>
              <a:pPr/>
              <a:t>11/23/16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0A80-E872-44E8-BC8C-884F2AA07922}" type="slidenum">
              <a:rPr/>
              <a:pPr/>
              <a:t>‹#›</a:t>
            </a:fld>
            <a:endParaRPr/>
          </a:p>
        </p:txBody>
      </p:sp>
      <p:pic>
        <p:nvPicPr>
          <p:cNvPr id="7" name="Picture 6" descr="Glyph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3174066"/>
            <a:ext cx="1066800" cy="590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0B9139-3C61-6047-9E61-A1D7ED1F1CC7}" type="datetime1">
              <a:rPr lang="en-US" smtClean="0"/>
              <a:pPr>
                <a:defRPr/>
              </a:pPr>
              <a:t>11/23/16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D2A8EB-8630-E149-A05F-1AE746503FC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E25A53-C986-6C41-A632-2B9585A5ED50}" type="datetime1">
              <a:rPr lang="en-US" smtClean="0"/>
              <a:pPr>
                <a:defRPr/>
              </a:pPr>
              <a:t>11/23/16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20E417-F4B6-A34F-9918-4072CD6FDE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BFF6C6-C82A-0949-B2BE-B3A70D080EDC}" type="datetime1">
              <a:rPr lang="en-US" smtClean="0"/>
              <a:pPr>
                <a:defRPr/>
              </a:pPr>
              <a:t>11/23/16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5DC999-71FD-0642-B25C-DFC50DF5E0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63E520-F956-FE42-B618-E8501BCE8E9C}" type="datetime1">
              <a:rPr lang="en-US" smtClean="0"/>
              <a:pPr>
                <a:defRPr/>
              </a:pPr>
              <a:t>11/23/16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AC4D2D-1B7D-0448-AFE7-B497A63B26A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6" y="914400"/>
            <a:ext cx="3657600" cy="1162050"/>
          </a:xfrm>
        </p:spPr>
        <p:txBody>
          <a:bodyPr anchor="b"/>
          <a:lstStyle>
            <a:lvl1pPr algn="ctr">
              <a:defRPr sz="3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6118" y="457199"/>
            <a:ext cx="3657600" cy="54102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6" y="2590799"/>
            <a:ext cx="3657600" cy="28956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EFF02E-9A8A-7045-8272-7B3657237F4E}" type="datetime1">
              <a:rPr lang="en-US" smtClean="0"/>
              <a:pPr>
                <a:defRPr/>
              </a:pPr>
              <a:t>11/23/16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C10F93-AD2C-DC49-8BA8-FF0FBC9143A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746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013" y="914400"/>
            <a:ext cx="3657600" cy="1161288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8906" y="457200"/>
            <a:ext cx="3657600" cy="5413248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013" y="2587752"/>
            <a:ext cx="3657600" cy="2898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AB35B8-6848-2848-BB24-E2058CDC0D65}" type="datetime1">
              <a:rPr lang="en-US" smtClean="0"/>
              <a:pPr>
                <a:defRPr/>
              </a:pPr>
              <a:t>11/23/16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23742F-9C9C-BA48-9885-D37B2EDC697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4853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8911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2CCFFE4-583D-9E48-BDBD-6F1D2F48539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7236"/>
            <a:ext cx="7770813" cy="1371600"/>
          </a:xfrm>
          <a:prstGeom prst="rect">
            <a:avLst/>
          </a:prstGeom>
          <a:effectLst/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9800"/>
            <a:ext cx="7770813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289115"/>
            <a:ext cx="2375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1B4B869-8656-9E45-B67F-E36792B44031}" type="datetime1">
              <a:rPr lang="en-US" smtClean="0"/>
              <a:pPr>
                <a:defRPr/>
              </a:pPr>
              <a:t>11/23/16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9624" y="6289115"/>
            <a:ext cx="3155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2"/>
          </a:solidFill>
          <a:effectLst>
            <a:outerShdw blurRad="38100" dist="12700" algn="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accent3"/>
        </a:buClr>
        <a:buFont typeface="Wingdings" pitchFamily="2" charset="2"/>
        <a:buChar char="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Subject Verb Agreement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	</a:t>
            </a:r>
          </a:p>
        </p:txBody>
      </p:sp>
      <p:sp>
        <p:nvSpPr>
          <p:cNvPr id="16387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700" dirty="0" smtClean="0">
                <a:ea typeface="ＭＳ Ｐゴシック" pitchFamily="-107" charset="-128"/>
                <a:cs typeface="ＭＳ Ｐゴシック" pitchFamily="-107" charset="-128"/>
              </a:rPr>
              <a:t>American Lit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-107" charset="-128"/>
                <a:cs typeface="ＭＳ Ｐゴシック" pitchFamily="-107" charset="-128"/>
              </a:rPr>
              <a:t>Confusing Subjects 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Hard to find subjects- When a subject comes after its verb, the verb must still agree with the subject in number</a:t>
            </a:r>
          </a:p>
          <a:p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A sentence in which the subject comes after its verb is said to be inverted-you can check the subject-verb agreement by mentally putting the sentence in the normal subject-verb order</a:t>
            </a:r>
          </a:p>
          <a:p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Which of the science reports </a:t>
            </a:r>
            <a:r>
              <a:rPr lang="en-US" i="1" dirty="0" smtClean="0">
                <a:ea typeface="ＭＳ Ｐゴシック" pitchFamily="-107" charset="-128"/>
                <a:cs typeface="ＭＳ Ｐゴシック" pitchFamily="-107" charset="-128"/>
              </a:rPr>
              <a:t>has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</a:t>
            </a:r>
            <a:r>
              <a:rPr lang="en-US" u="sng" dirty="0" smtClean="0">
                <a:ea typeface="ＭＳ Ｐゴシック" pitchFamily="-107" charset="-128"/>
                <a:cs typeface="ＭＳ Ｐゴシック" pitchFamily="-107" charset="-128"/>
              </a:rPr>
              <a:t>she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</a:t>
            </a:r>
            <a:r>
              <a:rPr lang="en-US" i="1" dirty="0" smtClean="0">
                <a:ea typeface="ＭＳ Ｐゴシック" pitchFamily="-107" charset="-128"/>
                <a:cs typeface="ＭＳ Ｐゴシック" pitchFamily="-107" charset="-128"/>
              </a:rPr>
              <a:t>read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?</a:t>
            </a:r>
          </a:p>
          <a:p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(</a:t>
            </a:r>
            <a:r>
              <a:rPr lang="en-US" u="sng" dirty="0" smtClean="0">
                <a:ea typeface="ＭＳ Ｐゴシック" pitchFamily="-107" charset="-128"/>
                <a:cs typeface="ＭＳ Ｐゴシック" pitchFamily="-107" charset="-128"/>
              </a:rPr>
              <a:t>She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</a:t>
            </a:r>
            <a:r>
              <a:rPr lang="en-US" i="1" dirty="0" smtClean="0">
                <a:ea typeface="ＭＳ Ｐゴシック" pitchFamily="-107" charset="-128"/>
                <a:cs typeface="ＭＳ Ｐゴシック" pitchFamily="-107" charset="-128"/>
              </a:rPr>
              <a:t>has read 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which of the science reports?)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-107" charset="-128"/>
                <a:cs typeface="ＭＳ Ｐゴシック" pitchFamily="-107" charset="-128"/>
              </a:rPr>
              <a:t>Subjects of linking verbs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a linking verb must agree with its subject, regardless of the number of the predicate nominative-the noun or pronoun that renames, identifies, or explains the subject</a:t>
            </a:r>
          </a:p>
          <a:p>
            <a:r>
              <a:rPr lang="en-US" u="sng" dirty="0" smtClean="0">
                <a:ea typeface="ＭＳ Ｐゴシック" pitchFamily="-107" charset="-128"/>
                <a:cs typeface="ＭＳ Ｐゴシック" pitchFamily="-107" charset="-128"/>
              </a:rPr>
              <a:t>Moon craters </a:t>
            </a:r>
            <a:r>
              <a:rPr lang="en-US" i="1" dirty="0" smtClean="0">
                <a:ea typeface="ＭＳ Ｐゴシック" pitchFamily="-107" charset="-128"/>
                <a:cs typeface="ＭＳ Ｐゴシック" pitchFamily="-107" charset="-128"/>
              </a:rPr>
              <a:t>are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one sign of meteor storms.</a:t>
            </a:r>
          </a:p>
          <a:p>
            <a:r>
              <a:rPr lang="en-US" u="sng" dirty="0" smtClean="0">
                <a:ea typeface="ＭＳ Ｐゴシック" pitchFamily="-107" charset="-128"/>
                <a:cs typeface="ＭＳ Ｐゴシック" pitchFamily="-107" charset="-128"/>
              </a:rPr>
              <a:t>One sign 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of meteor storms</a:t>
            </a:r>
            <a:r>
              <a:rPr lang="en-US" i="1" dirty="0" smtClean="0">
                <a:ea typeface="ＭＳ Ｐゴシック" pitchFamily="-107" charset="-128"/>
                <a:cs typeface="ＭＳ Ｐゴシック" pitchFamily="-107" charset="-128"/>
              </a:rPr>
              <a:t> is 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moon craters.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-107" charset="-128"/>
                <a:cs typeface="ＭＳ Ｐゴシック" pitchFamily="-107" charset="-128"/>
              </a:rPr>
              <a:t>Collective Nouns 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a collective noun takes a singular verb when the group it names acts as a single unit</a:t>
            </a:r>
          </a:p>
          <a:p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The </a:t>
            </a:r>
            <a:r>
              <a:rPr lang="en-US" u="sng" dirty="0" smtClean="0">
                <a:ea typeface="ＭＳ Ｐゴシック" pitchFamily="-107" charset="-128"/>
                <a:cs typeface="ＭＳ Ｐゴシック" pitchFamily="-107" charset="-128"/>
              </a:rPr>
              <a:t>class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</a:t>
            </a:r>
            <a:r>
              <a:rPr lang="en-US" i="1" dirty="0" smtClean="0">
                <a:ea typeface="ＭＳ Ｐゴシック" pitchFamily="-107" charset="-128"/>
                <a:cs typeface="ＭＳ Ｐゴシック" pitchFamily="-107" charset="-128"/>
              </a:rPr>
              <a:t>is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excited to be learning about the solar system.</a:t>
            </a:r>
          </a:p>
          <a:p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A collective noun takes a plural verb when the group it names act as individuals with different points of view</a:t>
            </a:r>
          </a:p>
          <a:p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The </a:t>
            </a:r>
            <a:r>
              <a:rPr lang="en-US" u="sng" dirty="0" smtClean="0">
                <a:ea typeface="ＭＳ Ｐゴシック" pitchFamily="-107" charset="-128"/>
                <a:cs typeface="ＭＳ Ｐゴシック" pitchFamily="-107" charset="-128"/>
              </a:rPr>
              <a:t>class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</a:t>
            </a:r>
            <a:r>
              <a:rPr lang="en-US" i="1" dirty="0" smtClean="0">
                <a:ea typeface="ＭＳ Ｐゴシック" pitchFamily="-107" charset="-128"/>
                <a:cs typeface="ＭＳ Ｐゴシック" pitchFamily="-107" charset="-128"/>
              </a:rPr>
              <a:t>are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unable to decide which planets to discuss in their reports.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-107" charset="-128"/>
                <a:cs typeface="ＭＳ Ｐゴシック" pitchFamily="-107" charset="-128"/>
              </a:rPr>
              <a:t>Nouns that look like plurals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Nouns that are plural in form, but singular in meaning take singular verbs</a:t>
            </a:r>
          </a:p>
          <a:p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Some of these nouns are singular names for branches of knowledge: acoustics, civics, economics etc.</a:t>
            </a:r>
          </a:p>
          <a:p>
            <a:r>
              <a:rPr lang="en-US" u="sng" dirty="0" smtClean="0">
                <a:ea typeface="ＭＳ Ｐゴシック" pitchFamily="-107" charset="-128"/>
                <a:cs typeface="ＭＳ Ｐゴシック" pitchFamily="-107" charset="-128"/>
              </a:rPr>
              <a:t>Physics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</a:t>
            </a:r>
            <a:r>
              <a:rPr lang="en-US" i="1" dirty="0" smtClean="0">
                <a:ea typeface="ＭＳ Ｐゴシック" pitchFamily="-107" charset="-128"/>
                <a:cs typeface="ＭＳ Ｐゴシック" pitchFamily="-107" charset="-128"/>
              </a:rPr>
              <a:t>is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a challenging subject. (S)</a:t>
            </a:r>
          </a:p>
          <a:p>
            <a:r>
              <a:rPr lang="en-US" u="sng" dirty="0" smtClean="0">
                <a:ea typeface="ＭＳ Ｐゴシック" pitchFamily="-107" charset="-128"/>
                <a:cs typeface="ＭＳ Ｐゴシック" pitchFamily="-107" charset="-128"/>
              </a:rPr>
              <a:t>Gymnastics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</a:t>
            </a:r>
            <a:r>
              <a:rPr lang="en-US" i="1" dirty="0" smtClean="0">
                <a:ea typeface="ＭＳ Ｐゴシック" pitchFamily="-107" charset="-128"/>
                <a:cs typeface="ＭＳ Ｐゴシック" pitchFamily="-107" charset="-128"/>
              </a:rPr>
              <a:t>is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my favorite Olympic sport to watch. (S)</a:t>
            </a:r>
          </a:p>
          <a:p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Some exceptions: My lost </a:t>
            </a:r>
            <a:r>
              <a:rPr lang="en-US" u="sng" dirty="0" smtClean="0">
                <a:ea typeface="ＭＳ Ｐゴシック" pitchFamily="-107" charset="-128"/>
                <a:cs typeface="ＭＳ Ｐゴシック" pitchFamily="-107" charset="-128"/>
              </a:rPr>
              <a:t>eyeglasses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</a:t>
            </a:r>
            <a:r>
              <a:rPr lang="en-US" i="1" dirty="0" smtClean="0">
                <a:ea typeface="ＭＳ Ｐゴシック" pitchFamily="-107" charset="-128"/>
                <a:cs typeface="ＭＳ Ｐゴシック" pitchFamily="-107" charset="-128"/>
              </a:rPr>
              <a:t>were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behind the sofa. (P) My </a:t>
            </a:r>
            <a:r>
              <a:rPr lang="en-US" u="sng" dirty="0" smtClean="0">
                <a:ea typeface="ＭＳ Ｐゴシック" pitchFamily="-107" charset="-128"/>
                <a:cs typeface="ＭＳ Ｐゴシック" pitchFamily="-107" charset="-128"/>
              </a:rPr>
              <a:t>pants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</a:t>
            </a:r>
            <a:r>
              <a:rPr lang="en-US" i="1" dirty="0" smtClean="0">
                <a:ea typeface="ＭＳ Ｐゴシック" pitchFamily="-107" charset="-128"/>
                <a:cs typeface="ＭＳ Ｐゴシック" pitchFamily="-107" charset="-128"/>
              </a:rPr>
              <a:t>are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not in the laundry. (P)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-107" charset="-128"/>
                <a:cs typeface="ＭＳ Ｐゴシック" pitchFamily="-107" charset="-128"/>
              </a:rPr>
              <a:t>Indefinite Pronouns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Singular indefinite pronouns take singular verbs</a:t>
            </a:r>
          </a:p>
          <a:p>
            <a:r>
              <a:rPr lang="en-US" u="sng" dirty="0" smtClean="0">
                <a:ea typeface="ＭＳ Ｐゴシック" pitchFamily="-107" charset="-128"/>
                <a:cs typeface="ＭＳ Ｐゴシック" pitchFamily="-107" charset="-128"/>
              </a:rPr>
              <a:t>Everyone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in the room </a:t>
            </a:r>
            <a:r>
              <a:rPr lang="en-US" i="1" dirty="0" smtClean="0">
                <a:ea typeface="ＭＳ Ｐゴシック" pitchFamily="-107" charset="-128"/>
                <a:cs typeface="ＭＳ Ｐゴシック" pitchFamily="-107" charset="-128"/>
              </a:rPr>
              <a:t>needs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to take off her coat.</a:t>
            </a:r>
          </a:p>
          <a:p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Plural indefinite pronouns take plural verbs</a:t>
            </a:r>
          </a:p>
          <a:p>
            <a:r>
              <a:rPr lang="en-US" u="sng" dirty="0" smtClean="0">
                <a:ea typeface="ＭＳ Ｐゴシック" pitchFamily="-107" charset="-128"/>
                <a:cs typeface="ＭＳ Ｐゴシック" pitchFamily="-107" charset="-128"/>
              </a:rPr>
              <a:t>Both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of these planets </a:t>
            </a:r>
            <a:r>
              <a:rPr lang="en-US" i="1" dirty="0" smtClean="0">
                <a:ea typeface="ＭＳ Ｐゴシック" pitchFamily="-107" charset="-128"/>
                <a:cs typeface="ＭＳ Ｐゴシック" pitchFamily="-107" charset="-128"/>
              </a:rPr>
              <a:t>were formed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at about the same time. </a:t>
            </a:r>
          </a:p>
          <a:p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For those indefinite pronouns that can be either singular or plural, agreement depends on the number of the antecedent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Indefinite Pronouns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2209800"/>
          <a:ext cx="7770813" cy="293116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505200"/>
                <a:gridCol w="1675342"/>
                <a:gridCol w="259027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Singular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Plural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Both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Another,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Anybody,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Anyone</a:t>
                      </a:r>
                    </a:p>
                    <a:p>
                      <a:r>
                        <a:rPr lang="en-US" dirty="0" smtClean="0"/>
                        <a:t>Anything,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Each,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Either,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Everybody</a:t>
                      </a:r>
                    </a:p>
                    <a:p>
                      <a:r>
                        <a:rPr lang="en-US" dirty="0" smtClean="0"/>
                        <a:t>Everyone,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Everything,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Little,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Much</a:t>
                      </a:r>
                    </a:p>
                    <a:p>
                      <a:r>
                        <a:rPr lang="en-US" dirty="0" smtClean="0"/>
                        <a:t>Neither,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Nobody,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No</a:t>
                      </a:r>
                      <a:r>
                        <a:rPr lang="en-US" baseline="0" dirty="0" smtClean="0"/>
                        <a:t> one, Nothing</a:t>
                      </a:r>
                    </a:p>
                    <a:p>
                      <a:r>
                        <a:rPr lang="en-US" baseline="0" dirty="0" smtClean="0"/>
                        <a:t>One, Other, Somebody, Someone</a:t>
                      </a:r>
                    </a:p>
                    <a:p>
                      <a:r>
                        <a:rPr lang="en-US" baseline="0" dirty="0" smtClean="0"/>
                        <a:t>Something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Both</a:t>
                      </a:r>
                    </a:p>
                    <a:p>
                      <a:r>
                        <a:rPr lang="en-US" dirty="0" smtClean="0"/>
                        <a:t>Few</a:t>
                      </a:r>
                    </a:p>
                    <a:p>
                      <a:r>
                        <a:rPr lang="en-US" dirty="0" smtClean="0"/>
                        <a:t>Many</a:t>
                      </a:r>
                    </a:p>
                    <a:p>
                      <a:r>
                        <a:rPr lang="en-US" dirty="0" smtClean="0"/>
                        <a:t>Others</a:t>
                      </a:r>
                    </a:p>
                    <a:p>
                      <a:r>
                        <a:rPr lang="en-US" dirty="0" smtClean="0"/>
                        <a:t>Several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 </a:t>
                      </a:r>
                    </a:p>
                    <a:p>
                      <a:r>
                        <a:rPr lang="en-US" dirty="0" smtClean="0"/>
                        <a:t>Any</a:t>
                      </a:r>
                    </a:p>
                    <a:p>
                      <a:r>
                        <a:rPr lang="en-US" dirty="0" smtClean="0"/>
                        <a:t>More</a:t>
                      </a:r>
                    </a:p>
                    <a:p>
                      <a:r>
                        <a:rPr lang="en-US" dirty="0" smtClean="0"/>
                        <a:t>Most</a:t>
                      </a:r>
                    </a:p>
                    <a:p>
                      <a:r>
                        <a:rPr lang="en-US" dirty="0" smtClean="0"/>
                        <a:t>None</a:t>
                      </a:r>
                    </a:p>
                    <a:p>
                      <a:r>
                        <a:rPr lang="en-US" dirty="0" smtClean="0"/>
                        <a:t>Some</a:t>
                      </a:r>
                    </a:p>
                    <a:p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-107" charset="-128"/>
                <a:cs typeface="ＭＳ Ｐゴシック" pitchFamily="-107" charset="-128"/>
              </a:rPr>
              <a:t>Indefinite pronouns con’t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The pronouns all, any, more, most, none, and some usually take a singular verb if the antecedent is singular and a plural verb if the antecedent is plural. </a:t>
            </a:r>
          </a:p>
          <a:p>
            <a:r>
              <a:rPr lang="en-US" u="sng" dirty="0" smtClean="0">
                <a:ea typeface="ＭＳ Ｐゴシック" pitchFamily="-107" charset="-128"/>
                <a:cs typeface="ＭＳ Ｐゴシック" pitchFamily="-107" charset="-128"/>
              </a:rPr>
              <a:t>Mos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t of the cake </a:t>
            </a:r>
            <a:r>
              <a:rPr lang="en-US" i="1" dirty="0" smtClean="0">
                <a:ea typeface="ＭＳ Ｐゴシック" pitchFamily="-107" charset="-128"/>
                <a:cs typeface="ＭＳ Ｐゴシック" pitchFamily="-107" charset="-128"/>
              </a:rPr>
              <a:t>is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gone.</a:t>
            </a:r>
          </a:p>
          <a:p>
            <a:r>
              <a:rPr lang="en-US" u="sng" dirty="0" smtClean="0">
                <a:ea typeface="ＭＳ Ｐゴシック" pitchFamily="-107" charset="-128"/>
                <a:cs typeface="ＭＳ Ｐゴシック" pitchFamily="-107" charset="-128"/>
              </a:rPr>
              <a:t>Most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of the desserts </a:t>
            </a:r>
            <a:r>
              <a:rPr lang="en-US" i="1" dirty="0" smtClean="0">
                <a:ea typeface="ＭＳ Ｐゴシック" pitchFamily="-107" charset="-128"/>
                <a:cs typeface="ＭＳ Ｐゴシック" pitchFamily="-107" charset="-128"/>
              </a:rPr>
              <a:t>are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gone.</a:t>
            </a:r>
          </a:p>
          <a:p>
            <a:endParaRPr lang="en-US" dirty="0" smtClean="0">
              <a:ea typeface="ＭＳ Ｐゴシック" pitchFamily="-107" charset="-128"/>
              <a:cs typeface="ＭＳ Ｐゴシック" pitchFamily="-107" charset="-128"/>
            </a:endParaRPr>
          </a:p>
          <a:p>
            <a:endParaRPr lang="en-US" dirty="0" smtClean="0"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-107" charset="-128"/>
                <a:cs typeface="ＭＳ Ｐゴシック" pitchFamily="-107" charset="-128"/>
              </a:rPr>
              <a:t>Titles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A title is singular and therefore takes a singular verb.</a:t>
            </a:r>
          </a:p>
          <a:p>
            <a:endParaRPr lang="en-US" dirty="0" smtClean="0">
              <a:ea typeface="ＭＳ Ｐゴシック" pitchFamily="-107" charset="-128"/>
              <a:cs typeface="ＭＳ Ｐゴシック" pitchFamily="-107" charset="-128"/>
            </a:endParaRPr>
          </a:p>
          <a:p>
            <a:r>
              <a:rPr lang="en-US" u="sng" dirty="0" smtClean="0">
                <a:ea typeface="ＭＳ Ｐゴシック" pitchFamily="-107" charset="-128"/>
                <a:cs typeface="ＭＳ Ｐゴシック" pitchFamily="-107" charset="-128"/>
              </a:rPr>
              <a:t>Space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</a:t>
            </a:r>
            <a:r>
              <a:rPr lang="en-US" i="1" dirty="0" smtClean="0">
                <a:ea typeface="ＭＳ Ｐゴシック" pitchFamily="-107" charset="-128"/>
                <a:cs typeface="ＭＳ Ｐゴシック" pitchFamily="-107" charset="-128"/>
              </a:rPr>
              <a:t>is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a novel by James A. Michener</a:t>
            </a:r>
          </a:p>
          <a:p>
            <a:r>
              <a:rPr lang="en-US" u="sng" dirty="0" smtClean="0">
                <a:ea typeface="ＭＳ Ｐゴシック" pitchFamily="-107" charset="-128"/>
                <a:cs typeface="ＭＳ Ｐゴシック" pitchFamily="-107" charset="-128"/>
              </a:rPr>
              <a:t>Of Mice and </a:t>
            </a:r>
            <a:r>
              <a:rPr lang="en-US" u="sng" dirty="0" smtClean="0">
                <a:ea typeface="ＭＳ Ｐゴシック" pitchFamily="-107" charset="-128"/>
                <a:cs typeface="ＭＳ Ｐゴシック" pitchFamily="-107" charset="-128"/>
              </a:rPr>
              <a:t>Men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</a:t>
            </a:r>
            <a:r>
              <a:rPr lang="en-US" i="1" dirty="0" smtClean="0">
                <a:ea typeface="ＭＳ Ｐゴシック" pitchFamily="-107" charset="-128"/>
                <a:cs typeface="ＭＳ Ｐゴシック" pitchFamily="-107" charset="-128"/>
              </a:rPr>
              <a:t>is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a 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book by John Steinbeck.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-107" charset="-128"/>
                <a:cs typeface="ＭＳ Ｐゴシック" pitchFamily="-107" charset="-128"/>
              </a:rPr>
              <a:t>Amounts and Measurements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A noun expressing an amount or measurement is usually singular and requires a singular verb</a:t>
            </a:r>
          </a:p>
          <a:p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singular when expressing single units (ex: one sum of money)</a:t>
            </a:r>
          </a:p>
          <a:p>
            <a:r>
              <a:rPr lang="en-US" u="sng" dirty="0" smtClean="0">
                <a:ea typeface="ＭＳ Ｐゴシック" pitchFamily="-107" charset="-128"/>
                <a:cs typeface="ＭＳ Ｐゴシック" pitchFamily="-107" charset="-128"/>
              </a:rPr>
              <a:t>Twelve dollars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</a:t>
            </a:r>
            <a:r>
              <a:rPr lang="en-US" i="1" dirty="0" smtClean="0">
                <a:ea typeface="ＭＳ Ｐゴシック" pitchFamily="-107" charset="-128"/>
                <a:cs typeface="ＭＳ Ｐゴシック" pitchFamily="-107" charset="-128"/>
              </a:rPr>
              <a:t>is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the price of the ticket.</a:t>
            </a:r>
          </a:p>
          <a:p>
            <a:r>
              <a:rPr lang="en-US" u="sng" dirty="0" smtClean="0">
                <a:ea typeface="ＭＳ Ｐゴシック" pitchFamily="-107" charset="-128"/>
                <a:cs typeface="ＭＳ Ｐゴシック" pitchFamily="-107" charset="-128"/>
              </a:rPr>
              <a:t>Thirty miles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</a:t>
            </a:r>
            <a:r>
              <a:rPr lang="en-US" i="1" dirty="0" smtClean="0">
                <a:ea typeface="ＭＳ Ｐゴシック" pitchFamily="-107" charset="-128"/>
                <a:cs typeface="ＭＳ Ｐゴシック" pitchFamily="-107" charset="-128"/>
              </a:rPr>
              <a:t>was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a long distance to travel.</a:t>
            </a:r>
          </a:p>
          <a:p>
            <a:r>
              <a:rPr lang="en-US" u="sng" dirty="0" smtClean="0">
                <a:ea typeface="ＭＳ Ｐゴシック" pitchFamily="-107" charset="-128"/>
                <a:cs typeface="ＭＳ Ｐゴシック" pitchFamily="-107" charset="-128"/>
              </a:rPr>
              <a:t>Half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of the invitations </a:t>
            </a:r>
            <a:r>
              <a:rPr lang="en-US" i="1" dirty="0" smtClean="0">
                <a:ea typeface="ＭＳ Ｐゴシック" pitchFamily="-107" charset="-128"/>
                <a:cs typeface="ＭＳ Ｐゴシック" pitchFamily="-107" charset="-128"/>
              </a:rPr>
              <a:t>were 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mailed today. (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P-half 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functions like an indefinite pronoun-refer to the antecedent for number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)</a:t>
            </a:r>
            <a:endParaRPr lang="en-US" dirty="0" smtClean="0">
              <a:ea typeface="ＭＳ Ｐゴシック" pitchFamily="-107" charset="-128"/>
              <a:cs typeface="ＭＳ Ｐゴシック" pitchFamily="-107" charset="-128"/>
            </a:endParaRPr>
          </a:p>
          <a:p>
            <a:endParaRPr lang="en-US" dirty="0" smtClean="0"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04800" y="67236"/>
            <a:ext cx="8151813" cy="13716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Subject and Verb Agreement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Singular and Plural Subjects</a:t>
            </a:r>
          </a:p>
          <a:p>
            <a:pPr lvl="1" eaLnBrk="1" hangingPunct="1"/>
            <a:r>
              <a:rPr lang="en-US" dirty="0" smtClean="0"/>
              <a:t>A singular subject must have a singular verb</a:t>
            </a:r>
          </a:p>
          <a:p>
            <a:pPr lvl="1" eaLnBrk="1" hangingPunct="1"/>
            <a:r>
              <a:rPr lang="en-US" dirty="0" smtClean="0"/>
              <a:t>A plural subject must have a plural verb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Example:</a:t>
            </a:r>
          </a:p>
          <a:p>
            <a:pPr lvl="2" eaLnBrk="1" hangingPunct="1"/>
            <a:r>
              <a:rPr lang="en-US" dirty="0" smtClean="0">
                <a:ea typeface="ＭＳ Ｐゴシック" pitchFamily="-107" charset="-128"/>
              </a:rPr>
              <a:t>The </a:t>
            </a:r>
            <a:r>
              <a:rPr lang="en-US" u="sng" dirty="0" smtClean="0">
                <a:ea typeface="ＭＳ Ｐゴシック" pitchFamily="-107" charset="-128"/>
              </a:rPr>
              <a:t>planets</a:t>
            </a:r>
            <a:r>
              <a:rPr lang="en-US" dirty="0" smtClean="0">
                <a:ea typeface="ＭＳ Ｐゴシック" pitchFamily="-107" charset="-128"/>
              </a:rPr>
              <a:t> </a:t>
            </a:r>
            <a:r>
              <a:rPr lang="en-US" i="1" dirty="0" smtClean="0">
                <a:ea typeface="ＭＳ Ｐゴシック" pitchFamily="-107" charset="-128"/>
              </a:rPr>
              <a:t>travel</a:t>
            </a:r>
            <a:r>
              <a:rPr lang="en-US" dirty="0" smtClean="0">
                <a:ea typeface="ＭＳ Ｐゴシック" pitchFamily="-107" charset="-128"/>
              </a:rPr>
              <a:t> through space.</a:t>
            </a:r>
          </a:p>
          <a:p>
            <a:pPr lvl="2" eaLnBrk="1" hangingPunct="1">
              <a:buFont typeface="Wingdings 2" pitchFamily="-107" charset="2"/>
              <a:buNone/>
            </a:pPr>
            <a:r>
              <a:rPr lang="en-US" dirty="0" smtClean="0">
                <a:ea typeface="ＭＳ Ｐゴシック" pitchFamily="-107" charset="-128"/>
              </a:rPr>
              <a:t>		</a:t>
            </a:r>
          </a:p>
          <a:p>
            <a:pPr lvl="2" eaLnBrk="1" hangingPunct="1"/>
            <a:r>
              <a:rPr lang="en-US" dirty="0" smtClean="0">
                <a:ea typeface="ＭＳ Ｐゴシック" pitchFamily="-107" charset="-128"/>
              </a:rPr>
              <a:t>The </a:t>
            </a:r>
            <a:r>
              <a:rPr lang="en-US" u="sng" dirty="0" smtClean="0">
                <a:ea typeface="ＭＳ Ｐゴシック" pitchFamily="-107" charset="-128"/>
              </a:rPr>
              <a:t>planet</a:t>
            </a:r>
            <a:r>
              <a:rPr lang="en-US" dirty="0" smtClean="0">
                <a:ea typeface="ＭＳ Ｐゴシック" pitchFamily="-107" charset="-128"/>
              </a:rPr>
              <a:t> Jupiter </a:t>
            </a:r>
            <a:r>
              <a:rPr lang="en-US" i="1" dirty="0" smtClean="0">
                <a:ea typeface="ＭＳ Ｐゴシック" pitchFamily="-107" charset="-128"/>
              </a:rPr>
              <a:t>has</a:t>
            </a:r>
            <a:r>
              <a:rPr lang="en-US" dirty="0" smtClean="0">
                <a:ea typeface="ＭＳ Ｐゴシック" pitchFamily="-107" charset="-128"/>
              </a:rPr>
              <a:t> sixteen known moons.</a:t>
            </a:r>
          </a:p>
          <a:p>
            <a:pPr lvl="2" eaLnBrk="1" hangingPunct="1"/>
            <a:endParaRPr lang="en-US" dirty="0" smtClean="0">
              <a:ea typeface="ＭＳ Ｐゴシック" pitchFamily="-107" charset="-128"/>
            </a:endParaRPr>
          </a:p>
          <a:p>
            <a:pPr lvl="2" eaLnBrk="1" hangingPunct="1"/>
            <a:r>
              <a:rPr lang="en-US" dirty="0" smtClean="0">
                <a:ea typeface="ＭＳ Ｐゴシック" pitchFamily="-107" charset="-128"/>
              </a:rPr>
              <a:t>**most singular verbs end in –</a:t>
            </a:r>
            <a:r>
              <a:rPr lang="en-US" dirty="0" err="1" smtClean="0">
                <a:ea typeface="ＭＳ Ｐゴシック" pitchFamily="-107" charset="-128"/>
              </a:rPr>
              <a:t>s</a:t>
            </a:r>
            <a:r>
              <a:rPr lang="en-US" dirty="0" smtClean="0">
                <a:ea typeface="ＭＳ Ｐゴシック" pitchFamily="-107" charset="-128"/>
              </a:rPr>
              <a:t> **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800" smtClean="0">
                <a:ea typeface="ＭＳ Ｐゴシック" pitchFamily="-107" charset="-128"/>
                <a:cs typeface="ＭＳ Ｐゴシック" pitchFamily="-107" charset="-128"/>
              </a:rPr>
              <a:t>Intervening Phrases and Clauses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A verb must agree with its subject, even if a phrase or clause comes  between them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Example: </a:t>
            </a:r>
          </a:p>
          <a:p>
            <a:pPr lvl="1" eaLnBrk="1" hangingPunct="1"/>
            <a:r>
              <a:rPr lang="en-US" u="sng" dirty="0" smtClean="0"/>
              <a:t>Sam</a:t>
            </a:r>
            <a:r>
              <a:rPr lang="en-US" dirty="0" smtClean="0"/>
              <a:t>, </a:t>
            </a:r>
            <a:r>
              <a:rPr lang="en-US" b="1" dirty="0" smtClean="0"/>
              <a:t>with several of his friends</a:t>
            </a:r>
            <a:r>
              <a:rPr lang="en-US" dirty="0" smtClean="0"/>
              <a:t>, </a:t>
            </a:r>
            <a:r>
              <a:rPr lang="en-US" i="1" dirty="0" smtClean="0"/>
              <a:t>observes</a:t>
            </a:r>
            <a:r>
              <a:rPr lang="en-US" dirty="0" smtClean="0"/>
              <a:t> the sky. </a:t>
            </a:r>
          </a:p>
          <a:p>
            <a:pPr lvl="1" eaLnBrk="1" hangingPunct="1"/>
            <a:r>
              <a:rPr lang="en-US" dirty="0" smtClean="0"/>
              <a:t>Your </a:t>
            </a:r>
            <a:r>
              <a:rPr lang="en-US" u="sng" dirty="0" smtClean="0"/>
              <a:t>theory</a:t>
            </a:r>
            <a:r>
              <a:rPr lang="en-US" dirty="0" smtClean="0"/>
              <a:t>, </a:t>
            </a:r>
            <a:r>
              <a:rPr lang="en-US" b="1" dirty="0" smtClean="0"/>
              <a:t>as well as his ideas</a:t>
            </a:r>
            <a:r>
              <a:rPr lang="en-US" dirty="0" smtClean="0"/>
              <a:t>, </a:t>
            </a:r>
            <a:r>
              <a:rPr lang="en-US" i="1" dirty="0" smtClean="0"/>
              <a:t>lacks</a:t>
            </a:r>
            <a:r>
              <a:rPr lang="en-US" dirty="0" smtClean="0"/>
              <a:t> support. 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Remember: Plural with plural, singular with singular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-107" charset="-128"/>
                <a:cs typeface="ＭＳ Ｐゴシック" pitchFamily="-107" charset="-128"/>
              </a:rPr>
              <a:t>Relative pronouns as subjects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Remember relative pronouns?? (who, which, that)</a:t>
            </a:r>
          </a:p>
          <a:p>
            <a:pPr eaLnBrk="1" hangingPunct="1"/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When who, which, or that acts as a subject of a subordinate clause, its verb is singular or plural, depending on the number of its antecedent </a:t>
            </a:r>
          </a:p>
          <a:p>
            <a:pPr eaLnBrk="1" hangingPunct="1"/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The antecedent of a relative pronoun determines its agreement with a verb </a:t>
            </a:r>
          </a:p>
          <a:p>
            <a:pPr eaLnBrk="1" hangingPunct="1"/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EX: Sam is the only one  (</a:t>
            </a:r>
            <a:r>
              <a:rPr lang="en-US" u="sng" dirty="0" smtClean="0">
                <a:ea typeface="ＭＳ Ｐゴシック" pitchFamily="-107" charset="-128"/>
                <a:cs typeface="ＭＳ Ｐゴシック" pitchFamily="-107" charset="-128"/>
              </a:rPr>
              <a:t>who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</a:t>
            </a:r>
            <a:r>
              <a:rPr lang="en-US" i="1" dirty="0" smtClean="0">
                <a:ea typeface="ＭＳ Ｐゴシック" pitchFamily="-107" charset="-128"/>
                <a:cs typeface="ＭＳ Ｐゴシック" pitchFamily="-107" charset="-128"/>
              </a:rPr>
              <a:t>has applied.)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-107" charset="-128"/>
                <a:cs typeface="ＭＳ Ｐゴシック" pitchFamily="-107" charset="-128"/>
              </a:rPr>
              <a:t>Compound Subjects 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A compound subject joined by and is generally plural and must have a plural verb</a:t>
            </a:r>
          </a:p>
          <a:p>
            <a:pPr lvl="1" eaLnBrk="1" hangingPunct="1"/>
            <a:r>
              <a:rPr lang="en-US" dirty="0" smtClean="0"/>
              <a:t>examples</a:t>
            </a:r>
          </a:p>
          <a:p>
            <a:pPr lvl="1" eaLnBrk="1" hangingPunct="1"/>
            <a:r>
              <a:rPr lang="en-US" u="sng" dirty="0" smtClean="0"/>
              <a:t>Wind</a:t>
            </a:r>
            <a:r>
              <a:rPr lang="en-US" dirty="0" smtClean="0"/>
              <a:t> and </a:t>
            </a:r>
            <a:r>
              <a:rPr lang="en-US" u="sng" dirty="0" smtClean="0"/>
              <a:t>rain</a:t>
            </a:r>
            <a:r>
              <a:rPr lang="en-US" dirty="0" smtClean="0"/>
              <a:t> </a:t>
            </a:r>
            <a:r>
              <a:rPr lang="en-US" i="1" dirty="0" smtClean="0"/>
              <a:t>exist</a:t>
            </a:r>
            <a:r>
              <a:rPr lang="en-US" dirty="0" smtClean="0"/>
              <a:t> on Earth.</a:t>
            </a:r>
          </a:p>
          <a:p>
            <a:pPr lvl="1" eaLnBrk="1" hangingPunct="1"/>
            <a:r>
              <a:rPr lang="en-US" u="sng" dirty="0" smtClean="0"/>
              <a:t>Winds</a:t>
            </a:r>
            <a:r>
              <a:rPr lang="en-US" dirty="0" smtClean="0"/>
              <a:t> and </a:t>
            </a:r>
            <a:r>
              <a:rPr lang="en-US" u="sng" dirty="0" smtClean="0"/>
              <a:t>rainstorms</a:t>
            </a:r>
            <a:r>
              <a:rPr lang="en-US" dirty="0" smtClean="0"/>
              <a:t> </a:t>
            </a:r>
            <a:r>
              <a:rPr lang="en-US" i="1" dirty="0" smtClean="0"/>
              <a:t>exist</a:t>
            </a:r>
            <a:r>
              <a:rPr lang="en-US" dirty="0" smtClean="0"/>
              <a:t> on Earth.</a:t>
            </a:r>
          </a:p>
          <a:p>
            <a:pPr lvl="1" eaLnBrk="1" hangingPunct="1"/>
            <a:r>
              <a:rPr lang="en-US" u="sng" dirty="0" smtClean="0"/>
              <a:t>Winds</a:t>
            </a:r>
            <a:r>
              <a:rPr lang="en-US" dirty="0" smtClean="0"/>
              <a:t> and </a:t>
            </a:r>
            <a:r>
              <a:rPr lang="en-US" u="sng" dirty="0" smtClean="0"/>
              <a:t>rain</a:t>
            </a:r>
            <a:r>
              <a:rPr lang="en-US" dirty="0" smtClean="0"/>
              <a:t> </a:t>
            </a:r>
            <a:r>
              <a:rPr lang="en-US" i="1" dirty="0" smtClean="0"/>
              <a:t>exist</a:t>
            </a:r>
            <a:r>
              <a:rPr lang="en-US" dirty="0" smtClean="0"/>
              <a:t> on Earth.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Exception to this rule-when the parts of the compound subject equal one thing and when the word each or every is used before a compound subject.  Then use a singular verb.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-107" charset="-128"/>
                <a:cs typeface="ＭＳ Ｐゴシック" pitchFamily="-107" charset="-128"/>
              </a:rPr>
              <a:t>The exceptions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u="sng" dirty="0" smtClean="0">
                <a:ea typeface="ＭＳ Ｐゴシック" pitchFamily="-107" charset="-128"/>
                <a:cs typeface="ＭＳ Ｐゴシック" pitchFamily="-107" charset="-128"/>
              </a:rPr>
              <a:t>Macaroni and cheese</a:t>
            </a:r>
            <a:r>
              <a:rPr lang="en-US" i="1" u="sng" dirty="0" smtClean="0">
                <a:ea typeface="ＭＳ Ｐゴシック" pitchFamily="-107" charset="-128"/>
                <a:cs typeface="ＭＳ Ｐゴシック" pitchFamily="-107" charset="-128"/>
              </a:rPr>
              <a:t> </a:t>
            </a:r>
            <a:r>
              <a:rPr lang="en-US" i="1" dirty="0" smtClean="0">
                <a:ea typeface="ＭＳ Ｐゴシック" pitchFamily="-107" charset="-128"/>
                <a:cs typeface="ＭＳ Ｐゴシック" pitchFamily="-107" charset="-128"/>
              </a:rPr>
              <a:t>is 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an easy dish to make.</a:t>
            </a:r>
          </a:p>
          <a:p>
            <a:pPr eaLnBrk="1" hangingPunct="1"/>
            <a:r>
              <a:rPr lang="en-US" u="sng" dirty="0" smtClean="0">
                <a:ea typeface="ＭＳ Ｐゴシック" pitchFamily="-107" charset="-128"/>
                <a:cs typeface="ＭＳ Ｐゴシック" pitchFamily="-107" charset="-128"/>
              </a:rPr>
              <a:t>Each man and woman </a:t>
            </a:r>
            <a:r>
              <a:rPr lang="en-US" i="1" dirty="0" smtClean="0">
                <a:ea typeface="ＭＳ Ｐゴシック" pitchFamily="-107" charset="-128"/>
                <a:cs typeface="ＭＳ Ｐゴシック" pitchFamily="-107" charset="-128"/>
              </a:rPr>
              <a:t>was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waving a flag.</a:t>
            </a:r>
          </a:p>
          <a:p>
            <a:pPr eaLnBrk="1" hangingPunct="1"/>
            <a:endParaRPr lang="en-US" dirty="0" smtClean="0"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-107" charset="-128"/>
                <a:cs typeface="ＭＳ Ｐゴシック" pitchFamily="-107" charset="-128"/>
              </a:rPr>
              <a:t>Compound Subjects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Two or more singular subjects joined by or or nor must have a singular verb</a:t>
            </a:r>
          </a:p>
          <a:p>
            <a:pPr lvl="1" eaLnBrk="1" hangingPunct="1"/>
            <a:r>
              <a:rPr lang="en-US" dirty="0" smtClean="0"/>
              <a:t>	Example</a:t>
            </a:r>
          </a:p>
          <a:p>
            <a:pPr lvl="2" eaLnBrk="1" hangingPunct="1"/>
            <a:r>
              <a:rPr lang="en-US" dirty="0" smtClean="0">
                <a:ea typeface="ＭＳ Ｐゴシック" pitchFamily="-107" charset="-128"/>
              </a:rPr>
              <a:t>Either</a:t>
            </a:r>
            <a:r>
              <a:rPr lang="en-US" u="sng" dirty="0" smtClean="0">
                <a:ea typeface="ＭＳ Ｐゴシック" pitchFamily="-107" charset="-128"/>
              </a:rPr>
              <a:t> Jupiter </a:t>
            </a:r>
            <a:r>
              <a:rPr lang="en-US" dirty="0" smtClean="0">
                <a:ea typeface="ＭＳ Ｐゴシック" pitchFamily="-107" charset="-128"/>
              </a:rPr>
              <a:t>or </a:t>
            </a:r>
            <a:r>
              <a:rPr lang="en-US" u="sng" dirty="0" smtClean="0">
                <a:ea typeface="ＭＳ Ｐゴシック" pitchFamily="-107" charset="-128"/>
              </a:rPr>
              <a:t>Saturn</a:t>
            </a:r>
            <a:r>
              <a:rPr lang="en-US" dirty="0" smtClean="0">
                <a:ea typeface="ＭＳ Ｐゴシック" pitchFamily="-107" charset="-128"/>
              </a:rPr>
              <a:t> </a:t>
            </a:r>
            <a:r>
              <a:rPr lang="en-US" i="1" dirty="0" smtClean="0">
                <a:ea typeface="ＭＳ Ｐゴシック" pitchFamily="-107" charset="-128"/>
              </a:rPr>
              <a:t>makes</a:t>
            </a:r>
            <a:r>
              <a:rPr lang="en-US" dirty="0" smtClean="0">
                <a:ea typeface="ＭＳ Ｐゴシック" pitchFamily="-107" charset="-128"/>
              </a:rPr>
              <a:t> a fascinating topic of study.</a:t>
            </a:r>
          </a:p>
          <a:p>
            <a:pPr eaLnBrk="1" hangingPunct="1"/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Two or more plural subjects joined by or or nor must have a plural verb</a:t>
            </a:r>
          </a:p>
          <a:p>
            <a:pPr lvl="1" eaLnBrk="1" hangingPunct="1"/>
            <a:r>
              <a:rPr lang="en-US" dirty="0" smtClean="0"/>
              <a:t>Example</a:t>
            </a:r>
          </a:p>
          <a:p>
            <a:pPr lvl="2" eaLnBrk="1" hangingPunct="1"/>
            <a:r>
              <a:rPr lang="en-US" u="sng" dirty="0" smtClean="0">
                <a:ea typeface="ＭＳ Ｐゴシック" pitchFamily="-107" charset="-128"/>
              </a:rPr>
              <a:t>Space probes </a:t>
            </a:r>
            <a:r>
              <a:rPr lang="en-US" dirty="0" smtClean="0">
                <a:ea typeface="ＭＳ Ｐゴシック" pitchFamily="-107" charset="-128"/>
              </a:rPr>
              <a:t>or </a:t>
            </a:r>
            <a:r>
              <a:rPr lang="en-US" u="sng" dirty="0" smtClean="0">
                <a:ea typeface="ＭＳ Ｐゴシック" pitchFamily="-107" charset="-128"/>
              </a:rPr>
              <a:t>space shuttles </a:t>
            </a:r>
            <a:r>
              <a:rPr lang="en-US" i="1" dirty="0" smtClean="0">
                <a:ea typeface="ＭＳ Ｐゴシック" pitchFamily="-107" charset="-128"/>
              </a:rPr>
              <a:t>provide</a:t>
            </a:r>
            <a:r>
              <a:rPr lang="en-US" dirty="0" smtClean="0">
                <a:ea typeface="ＭＳ Ｐゴシック" pitchFamily="-107" charset="-128"/>
              </a:rPr>
              <a:t> information about space.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-107" charset="-128"/>
                <a:cs typeface="ＭＳ Ｐゴシック" pitchFamily="-107" charset="-128"/>
              </a:rPr>
              <a:t>Compound subjects 	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If one or more singular subjects are joined to one or more plural subjects by or or nor, the subject closest to the verb determines agreement</a:t>
            </a:r>
          </a:p>
          <a:p>
            <a:pPr eaLnBrk="1" hangingPunct="1"/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Neither </a:t>
            </a:r>
            <a:r>
              <a:rPr lang="en-US" u="sng" dirty="0" smtClean="0">
                <a:ea typeface="ＭＳ Ｐゴシック" pitchFamily="-107" charset="-128"/>
                <a:cs typeface="ＭＳ Ｐゴシック" pitchFamily="-107" charset="-128"/>
              </a:rPr>
              <a:t>atmosphere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nor </a:t>
            </a:r>
            <a:r>
              <a:rPr lang="en-US" u="sng" dirty="0" smtClean="0">
                <a:ea typeface="ＭＳ Ｐゴシック" pitchFamily="-107" charset="-128"/>
                <a:cs typeface="ＭＳ Ｐゴシック" pitchFamily="-107" charset="-128"/>
              </a:rPr>
              <a:t>clouds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</a:t>
            </a:r>
            <a:r>
              <a:rPr lang="en-US" i="1" dirty="0" smtClean="0">
                <a:ea typeface="ＭＳ Ｐゴシック" pitchFamily="-107" charset="-128"/>
                <a:cs typeface="ＭＳ Ｐゴシック" pitchFamily="-107" charset="-128"/>
              </a:rPr>
              <a:t>exist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on Mercury.</a:t>
            </a:r>
          </a:p>
          <a:p>
            <a:pPr eaLnBrk="1" hangingPunct="1"/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Neither </a:t>
            </a:r>
            <a:r>
              <a:rPr lang="en-US" u="sng" dirty="0" smtClean="0">
                <a:ea typeface="ＭＳ Ｐゴシック" pitchFamily="-107" charset="-128"/>
                <a:cs typeface="ＭＳ Ｐゴシック" pitchFamily="-107" charset="-128"/>
              </a:rPr>
              <a:t>clouds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nor </a:t>
            </a:r>
            <a:r>
              <a:rPr lang="en-US" u="sng" dirty="0" smtClean="0">
                <a:ea typeface="ＭＳ Ｐゴシック" pitchFamily="-107" charset="-128"/>
                <a:cs typeface="ＭＳ Ｐゴシック" pitchFamily="-107" charset="-128"/>
              </a:rPr>
              <a:t>atmosphere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</a:t>
            </a:r>
            <a:r>
              <a:rPr lang="en-US" i="1" dirty="0" smtClean="0">
                <a:ea typeface="ＭＳ Ｐゴシック" pitchFamily="-107" charset="-128"/>
                <a:cs typeface="ＭＳ Ｐゴシック" pitchFamily="-107" charset="-128"/>
              </a:rPr>
              <a:t>exists</a:t>
            </a:r>
            <a:r>
              <a:rPr lang="en-US" dirty="0" smtClean="0">
                <a:ea typeface="ＭＳ Ｐゴシック" pitchFamily="-107" charset="-128"/>
                <a:cs typeface="ＭＳ Ｐゴシック" pitchFamily="-107" charset="-128"/>
              </a:rPr>
              <a:t> on Mercury.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 Subjects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2209800"/>
          <a:ext cx="3581400" cy="184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53287"/>
                <a:gridCol w="102811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Subjects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Verb</a:t>
                      </a:r>
                      <a:endParaRPr lang="en-US" dirty="0"/>
                    </a:p>
                  </a:txBody>
                  <a:tcPr/>
                </a:tc>
              </a:tr>
              <a:tr h="3149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Singular AND</a:t>
                      </a:r>
                      <a:r>
                        <a:rPr lang="en-US" baseline="0" dirty="0" smtClean="0"/>
                        <a:t> Singular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Plural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Singular AND Plural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Plural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Plural</a:t>
                      </a:r>
                      <a:r>
                        <a:rPr lang="en-US" baseline="0" dirty="0" smtClean="0"/>
                        <a:t> AND Singular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Plural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Plural</a:t>
                      </a:r>
                      <a:r>
                        <a:rPr lang="en-US" baseline="0" dirty="0" smtClean="0"/>
                        <a:t> AND Plural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Plural 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0" y="2209800"/>
          <a:ext cx="373380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1447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Subjects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Singular OR Singular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Singular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Singular OR Plural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Plural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Plural OR Singular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Singular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Plural OR Plural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Plural 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44726" y="4460752"/>
            <a:ext cx="7044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this chart as a reminder for Compound Subjects and Number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Folio">
  <a:themeElements>
    <a:clrScheme name="Folio">
      <a:dk1>
        <a:sysClr val="windowText" lastClr="000000"/>
      </a:dk1>
      <a:lt1>
        <a:sysClr val="window" lastClr="FFFFFF"/>
      </a:lt1>
      <a:dk2>
        <a:srgbClr val="2D2F2B"/>
      </a:dk2>
      <a:lt2>
        <a:srgbClr val="DEDED7"/>
      </a:lt2>
      <a:accent1>
        <a:srgbClr val="294171"/>
      </a:accent1>
      <a:accent2>
        <a:srgbClr val="748CBC"/>
      </a:accent2>
      <a:accent3>
        <a:srgbClr val="8E887C"/>
      </a:accent3>
      <a:accent4>
        <a:srgbClr val="834736"/>
      </a:accent4>
      <a:accent5>
        <a:srgbClr val="5A1705"/>
      </a:accent5>
      <a:accent6>
        <a:srgbClr val="A0A16A"/>
      </a:accent6>
      <a:hlink>
        <a:srgbClr val="74B6BC"/>
      </a:hlink>
      <a:folHlink>
        <a:srgbClr val="7F95A4"/>
      </a:folHlink>
    </a:clrScheme>
    <a:fontScheme name="Folio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Foli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20000"/>
              </a:schemeClr>
              <a:schemeClr val="phClr"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8100" dist="25400" dir="54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st="25400">
              <a:srgbClr val="000000">
                <a:alpha val="50000"/>
              </a:srgbClr>
            </a:inn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3000"/>
                <a:lumMod val="10000"/>
              </a:schemeClr>
              <a:schemeClr val="phClr">
                <a:tint val="91000"/>
                <a:satMod val="500000"/>
                <a:lumMod val="125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Folio.thmx</Template>
  <TotalTime>783</TotalTime>
  <Words>980</Words>
  <Application>Microsoft Macintosh PowerPoint</Application>
  <PresentationFormat>On-screen Show (4:3)</PresentationFormat>
  <Paragraphs>132</Paragraphs>
  <Slides>18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Folio</vt:lpstr>
      <vt:lpstr>Subject Verb Agreement </vt:lpstr>
      <vt:lpstr>Subject and Verb Agreement</vt:lpstr>
      <vt:lpstr>Intervening Phrases and Clauses</vt:lpstr>
      <vt:lpstr>Relative pronouns as subjects</vt:lpstr>
      <vt:lpstr>Compound Subjects </vt:lpstr>
      <vt:lpstr>The exceptions</vt:lpstr>
      <vt:lpstr>Compound Subjects</vt:lpstr>
      <vt:lpstr>Compound subjects  </vt:lpstr>
      <vt:lpstr>Compound Subjects</vt:lpstr>
      <vt:lpstr>Confusing Subjects </vt:lpstr>
      <vt:lpstr>Subjects of linking verbs</vt:lpstr>
      <vt:lpstr>Collective Nouns </vt:lpstr>
      <vt:lpstr>Nouns that look like plurals</vt:lpstr>
      <vt:lpstr>Indefinite Pronouns</vt:lpstr>
      <vt:lpstr>Indefinite Pronouns</vt:lpstr>
      <vt:lpstr>Indefinite pronouns con’t</vt:lpstr>
      <vt:lpstr>Titles</vt:lpstr>
      <vt:lpstr>Amounts and Measurements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Agreement </dc:title>
  <dc:creator>ndadmin</dc:creator>
  <cp:lastModifiedBy>Katie Hausauer</cp:lastModifiedBy>
  <cp:revision>11</cp:revision>
  <dcterms:created xsi:type="dcterms:W3CDTF">2016-11-23T15:00:57Z</dcterms:created>
  <dcterms:modified xsi:type="dcterms:W3CDTF">2016-11-23T15:58:47Z</dcterms:modified>
</cp:coreProperties>
</file>